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5" r:id="rId2"/>
    <p:sldId id="333" r:id="rId3"/>
    <p:sldId id="334" r:id="rId4"/>
    <p:sldId id="335" r:id="rId5"/>
    <p:sldId id="336" r:id="rId6"/>
    <p:sldId id="338" r:id="rId7"/>
    <p:sldId id="341" r:id="rId8"/>
    <p:sldId id="343" r:id="rId9"/>
    <p:sldId id="342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39" r:id="rId18"/>
    <p:sldId id="340" r:id="rId19"/>
    <p:sldId id="351" r:id="rId20"/>
    <p:sldId id="321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E0E3"/>
    <a:srgbClr val="CC00FF"/>
    <a:srgbClr val="FF9966"/>
    <a:srgbClr val="FF6600"/>
    <a:srgbClr val="00B050"/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63" autoAdjust="0"/>
  </p:normalViewPr>
  <p:slideViewPr>
    <p:cSldViewPr>
      <p:cViewPr>
        <p:scale>
          <a:sx n="75" d="100"/>
          <a:sy n="75" d="100"/>
        </p:scale>
        <p:origin x="228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 smtClean="0"/>
            </a:lvl1pPr>
          </a:lstStyle>
          <a:p>
            <a:pPr>
              <a:defRPr/>
            </a:pPr>
            <a:fld id="{740B8E6F-427B-124B-BE31-0259A93D3D9B}" type="datetimeFigureOut">
              <a:rPr lang="zh-CN" altLang="en-US"/>
              <a:pPr>
                <a:defRPr/>
              </a:pPr>
              <a:t>2023/10/30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 smtClean="0"/>
            </a:lvl1pPr>
          </a:lstStyle>
          <a:p>
            <a:pPr>
              <a:defRPr/>
            </a:pPr>
            <a:fld id="{31B07D87-1361-DD45-9315-3314B8E9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489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21642F4-EC80-6B4E-8EF4-719EF465D03C}" type="datetimeFigureOut">
              <a:rPr lang="zh-CN" altLang="en-US"/>
              <a:pPr>
                <a:defRPr/>
              </a:pPr>
              <a:t>2023/10/30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FE2BEB-3B9B-3C46-B891-E38EA045F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8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4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58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72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7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442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5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92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6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20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59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11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9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3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1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0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E2BEB-3B9B-3C46-B891-E38EA045FB3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6376-C0FD-D947-92FB-6A3573C71689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E656-4C74-A146-B47D-B1B409245E9B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5074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1C24-75D3-7E44-B4B0-3AC753A14A00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594C-CED3-9843-9EE8-5049DF947E43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8434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8F65-5E14-FA41-8A82-E0611C846280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0D13-7B31-484C-B2D4-E82E4B17792B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34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indent="-285750"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u"/>
              <a:defRPr sz="2000"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>
              <a:defRPr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>
              <a:defRPr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6E8E-0D7F-3147-98DC-0B71151CC998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1902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45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087292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C135-8060-A74C-B515-D245D1BEC54C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6313-8E97-324C-8FC1-1F669A7D6692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995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D85C-4959-774E-8677-93E235CCCDE9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11A8-10C2-2B42-9A3B-D763C698D12D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018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5444-C570-BD4F-8333-DC69590C686C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CFAB-5D3E-B842-B8F0-EF40037163BC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10901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4E27-22C2-E64F-914F-D23127BE7238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7207-5B0F-4B4A-8E1C-0403CFA42B5E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5667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7512-2A9D-0045-AC8E-1AB9E38F6942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D8FA-CC12-1E4C-8823-65079AC354FB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879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F245-4AF0-8643-B4B7-88116EC41709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CEA9-D799-B24E-B7E7-030B2A563646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869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38BD-2D2D-464D-9710-4C755CFE8C37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04A3-1AAE-5446-B130-DB1F36CDF27B}" type="slidenum">
              <a:rPr lang="zh-CN" altLang="zh-CN"/>
              <a:pPr>
                <a:defRPr/>
              </a:pPr>
              <a:t>‹#›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1697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" b="2576"/>
          <a:stretch>
            <a:fillRect/>
          </a:stretch>
        </p:blipFill>
        <p:spPr bwMode="auto">
          <a:xfrm>
            <a:off x="4284663" y="2060575"/>
            <a:ext cx="48593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5225"/>
            <a:ext cx="1166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29791E-10C7-A147-B405-BCE4CDF465FD}" type="slidenum">
              <a:rPr lang="zh-CN" altLang="zh-CN" smtClean="0"/>
              <a:pPr>
                <a:defRPr/>
              </a:pPr>
              <a:t>‹#›</a:t>
            </a:fld>
            <a:endParaRPr lang="zh-CN" altLang="zh-CN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80188"/>
            <a:ext cx="9144000" cy="30480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dirty="0">
                <a:solidFill>
                  <a:srgbClr val="7030A0"/>
                </a:solidFill>
              </a:rPr>
              <a:t>DANCE</a:t>
            </a:r>
            <a:r>
              <a:rPr lang="zh-CN" altLang="en-US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>
                <a:solidFill>
                  <a:srgbClr val="7030A0"/>
                </a:solidFill>
              </a:rPr>
              <a:t>Group</a:t>
            </a:r>
            <a:r>
              <a:rPr lang="zh-CN" altLang="en-US" sz="1600" baseline="0" dirty="0">
                <a:solidFill>
                  <a:srgbClr val="7030A0"/>
                </a:solidFill>
              </a:rPr>
              <a:t> </a:t>
            </a:r>
            <a:r>
              <a:rPr lang="mr-IN" altLang="zh-CN" sz="1600" baseline="0" dirty="0">
                <a:solidFill>
                  <a:srgbClr val="7030A0"/>
                </a:solidFill>
              </a:rPr>
              <a:t>–</a:t>
            </a:r>
            <a:r>
              <a:rPr lang="zh-CN" altLang="en-US" sz="1600" dirty="0">
                <a:solidFill>
                  <a:srgbClr val="7030A0"/>
                </a:solidFill>
              </a:rPr>
              <a:t> </a:t>
            </a:r>
            <a:r>
              <a:rPr lang="en-US" altLang="zh-CN" sz="1600" dirty="0">
                <a:solidFill>
                  <a:srgbClr val="7030A0"/>
                </a:solidFill>
              </a:rPr>
              <a:t>Data And Network </a:t>
            </a:r>
            <a:r>
              <a:rPr lang="en-US" altLang="zh-CN" sz="1600" dirty="0" err="1">
                <a:solidFill>
                  <a:srgbClr val="7030A0"/>
                </a:solidFill>
              </a:rPr>
              <a:t>CoordinatE</a:t>
            </a:r>
            <a:endParaRPr lang="en-US" altLang="zh-CN" sz="1600" dirty="0">
              <a:solidFill>
                <a:srgbClr val="7030A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360" y="6580188"/>
            <a:ext cx="1166316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A4D196-98CE-E444-B722-DB6520AEC866}" type="datetime1">
              <a:rPr lang="zh-CN" altLang="en-US" smtClean="0"/>
              <a:pPr>
                <a:defRPr/>
              </a:pPr>
              <a:t>2023/10/30</a:t>
            </a:fld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baseline="0">
          <a:solidFill>
            <a:srgbClr val="0000FF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andara" charset="0"/>
          <a:ea typeface="华文楷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andara" charset="0"/>
          <a:ea typeface="华文楷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andara" charset="0"/>
          <a:ea typeface="华文楷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andara" charset="0"/>
          <a:ea typeface="华文楷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charset="2"/>
        <a:buChar char="Ø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n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u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l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»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iumi.us/studio/v5#/paper/for/485697196/cube/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122363"/>
            <a:ext cx="8568952" cy="2387600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in DANCE Group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8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9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zh-CN" altLang="en-US" dirty="0"/>
              <a:t>建议先写 </a:t>
            </a:r>
            <a:r>
              <a:rPr lang="en-US" altLang="zh-CN" dirty="0"/>
              <a:t>Introduction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第一段：介绍场景（</a:t>
            </a:r>
            <a:r>
              <a:rPr lang="en-US" altLang="zh-CN" dirty="0"/>
              <a:t>e.g., In recent years…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第二段：在上述场景下，存在一个什么问题（一定要与第一段有承接关系，由于第一段的场景才凸显了这个问题）</a:t>
            </a:r>
            <a:endParaRPr lang="en-US" altLang="zh-CN" dirty="0"/>
          </a:p>
          <a:p>
            <a:pPr lvl="1"/>
            <a:r>
              <a:rPr lang="zh-CN" altLang="en-US" dirty="0"/>
              <a:t>第三段：概括性地介绍相关工作，一点要</a:t>
            </a:r>
            <a:r>
              <a:rPr lang="zh-CN" altLang="en-US" dirty="0">
                <a:solidFill>
                  <a:srgbClr val="C00000"/>
                </a:solidFill>
              </a:rPr>
              <a:t>有条理</a:t>
            </a:r>
            <a:r>
              <a:rPr lang="zh-CN" altLang="en-US" dirty="0"/>
              <a:t>，可以是并列关系（</a:t>
            </a:r>
            <a:r>
              <a:rPr lang="en-US" altLang="zh-CN" dirty="0"/>
              <a:t>can be classified into two…/ there are two trends…</a:t>
            </a:r>
            <a:r>
              <a:rPr lang="zh-CN" altLang="en-US" dirty="0"/>
              <a:t>）；也可以是递进（</a:t>
            </a:r>
            <a:r>
              <a:rPr lang="en-US" altLang="zh-CN" dirty="0"/>
              <a:t>some…, but these work…, to solve this problem, some…</a:t>
            </a:r>
            <a:r>
              <a:rPr lang="zh-CN" altLang="en-US" dirty="0"/>
              <a:t>）；唯独不能是简单罗列堆砌几篇没有关联的文章</a:t>
            </a:r>
            <a:endParaRPr lang="en-US" altLang="zh-CN" dirty="0"/>
          </a:p>
          <a:p>
            <a:pPr lvl="1"/>
            <a:r>
              <a:rPr lang="zh-CN" altLang="en-US" dirty="0"/>
              <a:t>第四段：指出上述工作的不足之处</a:t>
            </a:r>
            <a:r>
              <a:rPr lang="en-US" altLang="zh-CN" dirty="0"/>
              <a:t>/</a:t>
            </a:r>
            <a:r>
              <a:rPr lang="zh-CN" altLang="en-US" dirty="0"/>
              <a:t>痛点，这一方面的不足会造成什么不好的结果</a:t>
            </a:r>
            <a:endParaRPr lang="en-US" altLang="zh-CN" dirty="0"/>
          </a:p>
          <a:p>
            <a:pPr lvl="1"/>
            <a:r>
              <a:rPr lang="zh-CN" altLang="en-US" dirty="0"/>
              <a:t>第五段：想要解决这个痛点，面临着两个</a:t>
            </a:r>
            <a:r>
              <a:rPr lang="en-US" altLang="zh-CN" dirty="0"/>
              <a:t>/</a:t>
            </a:r>
            <a:r>
              <a:rPr lang="zh-CN" altLang="en-US" dirty="0"/>
              <a:t>三个</a:t>
            </a:r>
            <a:r>
              <a:rPr lang="en-US" altLang="zh-CN" dirty="0"/>
              <a:t>challenges</a:t>
            </a:r>
            <a:r>
              <a:rPr lang="zh-CN" altLang="en-US" dirty="0"/>
              <a:t>，分别是</a:t>
            </a: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2870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10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pPr lvl="1"/>
            <a:r>
              <a:rPr lang="zh-CN" altLang="en-US" dirty="0"/>
              <a:t>第六段：我们设计了</a:t>
            </a:r>
            <a:r>
              <a:rPr lang="en-US" altLang="zh-CN" dirty="0"/>
              <a:t>……</a:t>
            </a:r>
            <a:r>
              <a:rPr lang="zh-CN" altLang="en-US" dirty="0"/>
              <a:t>（</a:t>
            </a:r>
            <a:r>
              <a:rPr lang="en-US" altLang="zh-CN" dirty="0"/>
              <a:t>In this paper,</a:t>
            </a:r>
            <a:r>
              <a:rPr lang="zh-CN" altLang="en-US" dirty="0"/>
              <a:t> </a:t>
            </a:r>
            <a:r>
              <a:rPr lang="en-US" altLang="zh-CN" dirty="0"/>
              <a:t>we…)</a:t>
            </a:r>
            <a:r>
              <a:rPr lang="zh-CN" altLang="en-US" dirty="0"/>
              <a:t>，概括性地介绍框架和算法，是</a:t>
            </a:r>
            <a:r>
              <a:rPr lang="zh-CN" altLang="en-US" dirty="0">
                <a:solidFill>
                  <a:srgbClr val="C00000"/>
                </a:solidFill>
              </a:rPr>
              <a:t>如何解决上面痛点</a:t>
            </a:r>
            <a:r>
              <a:rPr lang="zh-CN" altLang="en-US" dirty="0"/>
              <a:t>的。然后用两句话给出</a:t>
            </a:r>
            <a:r>
              <a:rPr lang="zh-CN" altLang="en-US" dirty="0">
                <a:solidFill>
                  <a:srgbClr val="C00000"/>
                </a:solidFill>
              </a:rPr>
              <a:t>量化的</a:t>
            </a:r>
            <a:r>
              <a:rPr lang="zh-CN" altLang="en-US" dirty="0"/>
              <a:t>性能提升（</a:t>
            </a:r>
            <a:r>
              <a:rPr lang="en-US" altLang="zh-CN" dirty="0"/>
              <a:t>**% improvement in …</a:t>
            </a:r>
            <a:r>
              <a:rPr lang="zh-CN" altLang="en-US" dirty="0"/>
              <a:t> </a:t>
            </a:r>
            <a:r>
              <a:rPr lang="en-US" altLang="zh-CN" dirty="0"/>
              <a:t>compared with …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第七段：总结贡献，一般三条（我们指出了什么关键问题、我们巧妙地设计了什么框架</a:t>
            </a:r>
            <a:r>
              <a:rPr lang="en-US" altLang="zh-CN" dirty="0"/>
              <a:t>/</a:t>
            </a:r>
            <a:r>
              <a:rPr lang="zh-CN" altLang="en-US" dirty="0"/>
              <a:t>算法</a:t>
            </a:r>
            <a:r>
              <a:rPr lang="en-US" altLang="zh-CN" dirty="0"/>
              <a:t>/</a:t>
            </a:r>
            <a:r>
              <a:rPr lang="zh-CN" altLang="en-US" dirty="0"/>
              <a:t>系统、我们实现了这个系统得到了哪些方面多少多少的性能提升）</a:t>
            </a:r>
            <a:r>
              <a:rPr lang="en-US" altLang="zh-CN" dirty="0"/>
              <a:t> </a:t>
            </a:r>
          </a:p>
          <a:p>
            <a:pPr lvl="1"/>
            <a:r>
              <a:rPr lang="zh-CN" altLang="en-US" dirty="0"/>
              <a:t>第八段（可选）：后续的文章章节安排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提炼</a:t>
            </a:r>
            <a:r>
              <a:rPr lang="en-US" altLang="zh-CN" dirty="0"/>
              <a:t>Abstract</a:t>
            </a:r>
          </a:p>
          <a:p>
            <a:pPr lvl="1"/>
            <a:r>
              <a:rPr lang="zh-CN" altLang="en-US" dirty="0"/>
              <a:t>写好的</a:t>
            </a:r>
            <a:r>
              <a:rPr lang="en-US" altLang="zh-CN" dirty="0"/>
              <a:t>introduction</a:t>
            </a:r>
            <a:r>
              <a:rPr lang="zh-CN" altLang="en-US" dirty="0"/>
              <a:t>，每段凝练成一句话，串起来就可以是初版的</a:t>
            </a:r>
            <a:r>
              <a:rPr lang="en-US" altLang="zh-CN" dirty="0"/>
              <a:t>abstract</a:t>
            </a:r>
            <a:r>
              <a:rPr lang="zh-CN" altLang="en-US" dirty="0"/>
              <a:t>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890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11</a:t>
            </a:fld>
            <a:endParaRPr lang="zh-CN" altLang="zh-CN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BC8CBC-EC58-4E61-A9BA-9C6590B9D5AA}"/>
              </a:ext>
            </a:extLst>
          </p:cNvPr>
          <p:cNvSpPr/>
          <p:nvPr/>
        </p:nvSpPr>
        <p:spPr>
          <a:xfrm>
            <a:off x="441573" y="1648042"/>
            <a:ext cx="81628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注意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1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：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Introduction 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和 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Abstract 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是一篇文章中最最重要的部分，直接决定了审稿人是否还有意愿往下读、读的时候是 找接受文章的夸奖 还是 找拒绝文章的理由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endParaRPr lang="en-US" altLang="zh-CN" sz="2400" b="1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注意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2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：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写的时候，可以适当地显式使用连词，将一段内容的多句话串起来（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e.g. first, second, … / based on this</a:t>
            </a:r>
            <a:r>
              <a:rPr lang="en-US" altLang="zh-CN" sz="2400" b="1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,</a:t>
            </a:r>
            <a:r>
              <a:rPr lang="zh-CN" altLang="en-US" sz="2400" b="1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…</a:t>
            </a:r>
            <a:r>
              <a:rPr lang="zh-CN" altLang="en-US" sz="2400" b="1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/ furthermore / therefore / …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5281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12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5299"/>
            <a:ext cx="9144000" cy="3418363"/>
          </a:xfrm>
        </p:spPr>
        <p:txBody>
          <a:bodyPr/>
          <a:lstStyle/>
          <a:p>
            <a:r>
              <a:rPr lang="en-US" altLang="zh-CN" dirty="0"/>
              <a:t>Related work (</a:t>
            </a:r>
            <a:r>
              <a:rPr lang="zh-CN" altLang="en-US" dirty="0"/>
              <a:t>或者 </a:t>
            </a:r>
            <a:r>
              <a:rPr lang="en-US" altLang="zh-CN" dirty="0"/>
              <a:t>Background </a:t>
            </a:r>
            <a:r>
              <a:rPr lang="zh-CN" altLang="en-US" dirty="0"/>
              <a:t>或者 </a:t>
            </a:r>
            <a:r>
              <a:rPr lang="en-US" altLang="zh-CN" dirty="0"/>
              <a:t>Motivation)</a:t>
            </a:r>
          </a:p>
          <a:p>
            <a:pPr lvl="1" algn="just"/>
            <a:r>
              <a:rPr lang="zh-CN" altLang="en-US" dirty="0"/>
              <a:t>建议分类介绍，每个二级标题介绍一类，介绍时一样要求不能简单机械的堆砌和罗列，参考文献之间</a:t>
            </a:r>
            <a:r>
              <a:rPr lang="zh-CN" altLang="en-US" dirty="0">
                <a:solidFill>
                  <a:srgbClr val="C00000"/>
                </a:solidFill>
              </a:rPr>
              <a:t>一定一定要有关联关系</a:t>
            </a:r>
            <a:r>
              <a:rPr lang="zh-CN" altLang="en-US" dirty="0"/>
              <a:t>，可以是并列、递进等，用连接词显式地写出来</a:t>
            </a:r>
            <a:endParaRPr lang="en-US" altLang="zh-CN" dirty="0"/>
          </a:p>
          <a:p>
            <a:pPr lvl="1" algn="just"/>
            <a:r>
              <a:rPr lang="zh-CN" altLang="en-US" dirty="0"/>
              <a:t>每篇相关工作简要介绍我们关注的方面即可，在给予一定的肯定之后，总结每类工作在</a:t>
            </a:r>
            <a:r>
              <a:rPr lang="en-US" altLang="zh-CN" dirty="0"/>
              <a:t>intro</a:t>
            </a:r>
            <a:r>
              <a:rPr lang="zh-CN" altLang="en-US" dirty="0"/>
              <a:t>我们强调的问题上有哪些缺点和不足</a:t>
            </a:r>
            <a:endParaRPr lang="en-US" altLang="zh-CN" dirty="0"/>
          </a:p>
          <a:p>
            <a:pPr lvl="1" algn="just"/>
            <a:r>
              <a:rPr lang="zh-CN" altLang="en-US" dirty="0"/>
              <a:t>这是这些已有工作的不足，</a:t>
            </a:r>
            <a:r>
              <a:rPr lang="en-US" altLang="zh-CN" dirty="0"/>
              <a:t>motivate</a:t>
            </a:r>
            <a:r>
              <a:rPr lang="zh-CN" altLang="en-US" dirty="0"/>
              <a:t>我们设计本篇文章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AB1074-5A8C-438C-9EFF-DDBEA6B4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39" y="1124744"/>
            <a:ext cx="3036337" cy="15841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7E8FF27-A6C9-4F07-802E-86341A044A0E}"/>
              </a:ext>
            </a:extLst>
          </p:cNvPr>
          <p:cNvSpPr/>
          <p:nvPr/>
        </p:nvSpPr>
        <p:spPr>
          <a:xfrm>
            <a:off x="165324" y="1120676"/>
            <a:ext cx="57770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注意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3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：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以下每个章节最好在一级和二级标题之间有个两三行的小帽子，作为提纲说一下本章主要内容。（只是建议，不是强制）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5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13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030886"/>
          </a:xfrm>
        </p:spPr>
        <p:txBody>
          <a:bodyPr/>
          <a:lstStyle/>
          <a:p>
            <a:r>
              <a:rPr lang="en-US" altLang="zh-CN" dirty="0"/>
              <a:t>Framework</a:t>
            </a:r>
            <a:r>
              <a:rPr lang="zh-CN" altLang="en-US" dirty="0"/>
              <a:t>（或者 </a:t>
            </a:r>
            <a:r>
              <a:rPr lang="en-US" altLang="zh-CN" dirty="0"/>
              <a:t>Overview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Algorithm Design</a:t>
            </a:r>
          </a:p>
          <a:p>
            <a:pPr lvl="1"/>
            <a:r>
              <a:rPr lang="zh-CN" altLang="en-US" dirty="0"/>
              <a:t>看你想投稿的会议风格，如果侧重理论，就需要有公式，最好有</a:t>
            </a:r>
            <a:r>
              <a:rPr lang="zh-CN" altLang="en-US" dirty="0">
                <a:solidFill>
                  <a:srgbClr val="C00000"/>
                </a:solidFill>
              </a:rPr>
              <a:t>理论证明</a:t>
            </a:r>
            <a:r>
              <a:rPr lang="zh-CN" altLang="en-US" dirty="0"/>
              <a:t>，如最优性、收敛性等，引理公理定理等等，可以参考其他相关工作中使用的数学工具，最优化、动态规划、线性代数、凸轮、排队论等等。</a:t>
            </a:r>
            <a:endParaRPr lang="en-US" altLang="zh-CN" dirty="0"/>
          </a:p>
          <a:p>
            <a:r>
              <a:rPr lang="en-US" altLang="zh-CN" dirty="0"/>
              <a:t>Implementation</a:t>
            </a:r>
          </a:p>
          <a:p>
            <a:pPr lvl="1"/>
            <a:r>
              <a:rPr lang="zh-CN" altLang="en-US" dirty="0"/>
              <a:t>介绍实验环境，平台、系统、版本、机器配置、</a:t>
            </a:r>
            <a:r>
              <a:rPr lang="en-US" altLang="zh-CN" dirty="0"/>
              <a:t>CPU GPU </a:t>
            </a:r>
            <a:r>
              <a:rPr lang="zh-CN" altLang="en-US" dirty="0"/>
              <a:t>数量、型号、网络、拓扑、带宽</a:t>
            </a:r>
            <a:r>
              <a:rPr lang="en-US" altLang="zh-CN" dirty="0"/>
              <a:t>……</a:t>
            </a:r>
            <a:r>
              <a:rPr lang="zh-CN" altLang="en-US" dirty="0"/>
              <a:t>，尽可能详细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822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14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7814"/>
            <a:ext cx="9144000" cy="5502374"/>
          </a:xfrm>
        </p:spPr>
        <p:txBody>
          <a:bodyPr/>
          <a:lstStyle/>
          <a:p>
            <a:r>
              <a:rPr lang="en-US" altLang="zh-CN" dirty="0"/>
              <a:t>Evaluation</a:t>
            </a:r>
          </a:p>
          <a:p>
            <a:pPr lvl="1"/>
            <a:r>
              <a:rPr lang="zh-CN" altLang="en-US" dirty="0"/>
              <a:t>如果是偏重系统的文章，实验非常重要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Setting</a:t>
            </a:r>
            <a:r>
              <a:rPr lang="zh-CN" altLang="en-US" dirty="0">
                <a:solidFill>
                  <a:srgbClr val="C00000"/>
                </a:solidFill>
              </a:rPr>
              <a:t>（一定要有）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zh-CN" altLang="en-US" dirty="0"/>
              <a:t>先写</a:t>
            </a:r>
            <a:r>
              <a:rPr lang="en-US" altLang="zh-CN" dirty="0"/>
              <a:t>baselines</a:t>
            </a:r>
            <a:r>
              <a:rPr lang="zh-CN" altLang="en-US" dirty="0"/>
              <a:t>：你对比了哪几个算法</a:t>
            </a:r>
            <a:r>
              <a:rPr lang="en-US" altLang="zh-CN" dirty="0"/>
              <a:t>[</a:t>
            </a:r>
            <a:r>
              <a:rPr lang="zh-CN" altLang="en-US" dirty="0"/>
              <a:t>加参考文章引用</a:t>
            </a:r>
            <a:r>
              <a:rPr lang="en-US" altLang="zh-CN" dirty="0"/>
              <a:t>]</a:t>
            </a:r>
            <a:r>
              <a:rPr lang="zh-CN" altLang="en-US" dirty="0"/>
              <a:t>，每个用两行文字简单介绍下，建议多对比几个 </a:t>
            </a:r>
            <a:r>
              <a:rPr lang="en-US" altLang="zh-CN" dirty="0"/>
              <a:t>SOTA</a:t>
            </a:r>
          </a:p>
          <a:p>
            <a:pPr lvl="2"/>
            <a:r>
              <a:rPr lang="zh-CN" altLang="en-US" dirty="0"/>
              <a:t>介绍</a:t>
            </a:r>
            <a:r>
              <a:rPr lang="en-US" altLang="zh-CN" dirty="0"/>
              <a:t>dataset</a:t>
            </a:r>
            <a:r>
              <a:rPr lang="zh-CN" altLang="en-US" dirty="0"/>
              <a:t>（如适用）：分别用了哪些数据集，每个简单介绍下，建议用多个不同数据集多做几组实验结果</a:t>
            </a:r>
            <a:endParaRPr lang="en-US" altLang="zh-CN" dirty="0"/>
          </a:p>
          <a:p>
            <a:pPr lvl="2"/>
            <a:r>
              <a:rPr lang="zh-CN" altLang="en-US" dirty="0"/>
              <a:t>验证角度：写出你想在哪些方面做测试（如：端到端延迟、吞吐、丢包率、命中率</a:t>
            </a:r>
            <a:r>
              <a:rPr lang="en-US" altLang="zh-CN" dirty="0"/>
              <a:t>……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然后再写整体性能，也就是在</a:t>
            </a:r>
            <a:r>
              <a:rPr lang="en-US" altLang="zh-CN" dirty="0"/>
              <a:t>intro</a:t>
            </a:r>
            <a:r>
              <a:rPr lang="zh-CN" altLang="en-US" dirty="0"/>
              <a:t>第四段最后注重强调的那一方面</a:t>
            </a:r>
            <a:r>
              <a:rPr lang="en-US" altLang="zh-CN" dirty="0"/>
              <a:t>/</a:t>
            </a:r>
            <a:r>
              <a:rPr lang="zh-CN" altLang="en-US" dirty="0"/>
              <a:t>说别人做的不好的点，给出结果对比</a:t>
            </a:r>
            <a:endParaRPr lang="en-US" altLang="zh-CN" dirty="0"/>
          </a:p>
          <a:p>
            <a:pPr lvl="1"/>
            <a:r>
              <a:rPr lang="zh-CN" altLang="en-US" dirty="0"/>
              <a:t>然后再在不同方面的验证角度给出结果</a:t>
            </a:r>
            <a:endParaRPr lang="en-US" altLang="zh-CN" dirty="0"/>
          </a:p>
          <a:p>
            <a:pPr lvl="1"/>
            <a:r>
              <a:rPr lang="zh-CN" altLang="en-US" dirty="0"/>
              <a:t>建议</a:t>
            </a:r>
            <a:r>
              <a:rPr lang="zh-CN" altLang="en-US" dirty="0">
                <a:solidFill>
                  <a:srgbClr val="C00000"/>
                </a:solidFill>
              </a:rPr>
              <a:t>多用几种展现形式</a:t>
            </a:r>
            <a:r>
              <a:rPr lang="zh-CN" altLang="en-US" dirty="0"/>
              <a:t>，如折线图、柱状图、散点图、三维图、跨两栏的大对比表格等等，平时看论文时注意多积攒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104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15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7814"/>
            <a:ext cx="9144000" cy="5502374"/>
          </a:xfrm>
        </p:spPr>
        <p:txBody>
          <a:bodyPr/>
          <a:lstStyle/>
          <a:p>
            <a:r>
              <a:rPr lang="zh-CN" altLang="en-US" dirty="0"/>
              <a:t>投稿</a:t>
            </a:r>
            <a:endParaRPr lang="en-US" altLang="zh-CN" dirty="0"/>
          </a:p>
          <a:p>
            <a:pPr lvl="1"/>
            <a:r>
              <a:rPr lang="en-US" altLang="zh-CN" dirty="0" err="1"/>
              <a:t>ddl</a:t>
            </a:r>
            <a:r>
              <a:rPr lang="zh-CN" altLang="en-US" dirty="0"/>
              <a:t>前一周，出完整版初稿，约我时间讨论</a:t>
            </a:r>
            <a:endParaRPr lang="en-US" altLang="zh-CN" dirty="0"/>
          </a:p>
          <a:p>
            <a:pPr lvl="1"/>
            <a:r>
              <a:rPr lang="zh-CN" altLang="en-US" dirty="0"/>
              <a:t>按照上述思路，先用一句话介绍清楚整体工作，再用三句话梳理核心点，再每个自然段提炼一句话总结，全篇要自洽</a:t>
            </a:r>
            <a:endParaRPr lang="en-US" altLang="zh-CN" dirty="0"/>
          </a:p>
          <a:p>
            <a:pPr lvl="1"/>
            <a:r>
              <a:rPr lang="zh-CN" altLang="en-US" dirty="0"/>
              <a:t>基本语法问题，建议用</a:t>
            </a:r>
            <a:r>
              <a:rPr lang="en-US" altLang="zh-CN" dirty="0"/>
              <a:t>GPT</a:t>
            </a:r>
            <a:r>
              <a:rPr lang="zh-CN" altLang="en-US" dirty="0"/>
              <a:t>帮忙改一遍</a:t>
            </a:r>
            <a:endParaRPr lang="en-US" altLang="zh-CN" dirty="0"/>
          </a:p>
          <a:p>
            <a:pPr lvl="1"/>
            <a:r>
              <a:rPr lang="zh-CN" altLang="en-US" dirty="0"/>
              <a:t>注意</a:t>
            </a:r>
            <a:r>
              <a:rPr lang="en-US" altLang="zh-CN" dirty="0"/>
              <a:t>abs</a:t>
            </a:r>
            <a:r>
              <a:rPr lang="zh-CN" altLang="en-US" dirty="0"/>
              <a:t>注册时间一般比提交</a:t>
            </a:r>
            <a:r>
              <a:rPr lang="en-US" altLang="zh-CN" dirty="0" err="1"/>
              <a:t>ddl</a:t>
            </a:r>
            <a:r>
              <a:rPr lang="zh-CN" altLang="en-US" dirty="0"/>
              <a:t>早一周，别错过</a:t>
            </a:r>
            <a:endParaRPr lang="en-US" altLang="zh-CN" dirty="0"/>
          </a:p>
          <a:p>
            <a:pPr lvl="1"/>
            <a:r>
              <a:rPr lang="en-US" altLang="zh-CN" dirty="0" err="1"/>
              <a:t>ddl</a:t>
            </a:r>
            <a:r>
              <a:rPr lang="zh-CN" altLang="en-US" dirty="0"/>
              <a:t>前几分钟要提前上传版本，不要卡在最后</a:t>
            </a:r>
            <a:r>
              <a:rPr lang="en-US" altLang="zh-CN" dirty="0"/>
              <a:t>1min</a:t>
            </a:r>
            <a:r>
              <a:rPr lang="zh-CN" altLang="en-US" dirty="0"/>
              <a:t>内再提交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16C16E-8EAB-465F-BE6D-2FC4AB445319}"/>
              </a:ext>
            </a:extLst>
          </p:cNvPr>
          <p:cNvSpPr/>
          <p:nvPr/>
        </p:nvSpPr>
        <p:spPr>
          <a:xfrm>
            <a:off x="461020" y="4673879"/>
            <a:ext cx="7927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注意</a:t>
            </a:r>
            <a:r>
              <a:rPr lang="en-US" altLang="zh-CN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4</a:t>
            </a:r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：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0000FF"/>
                </a:solidFill>
              </a:rPr>
              <a:t>以上只是建议，不是必须这么做，如果你有更好的方法，欢迎补充！</a:t>
            </a:r>
            <a:endParaRPr lang="en-US" altLang="zh-CN" sz="2400" b="1" cap="none" spc="0" dirty="0">
              <a:ln w="22225">
                <a:noFill/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2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Writing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32449"/>
          </a:xfrm>
        </p:spPr>
        <p:txBody>
          <a:bodyPr/>
          <a:lstStyle/>
          <a:p>
            <a:r>
              <a:rPr kumimoji="1" lang="zh-CN" altLang="en-US" dirty="0"/>
              <a:t>包括但不限于：开题报告、中期答辩、小论文、毕业论文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/>
              <a:t>What&gt;Why&gt;How</a:t>
            </a:r>
            <a:r>
              <a:rPr kumimoji="1" lang="zh-CN" altLang="en-US" dirty="0"/>
              <a:t>，花精力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篇幅阐明到底是什么事情、为什么要做这件事情，比具体怎么做更重要。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zh-CN" altLang="en-US" dirty="0"/>
              <a:t>图、表，</a:t>
            </a:r>
            <a:r>
              <a:rPr kumimoji="1" lang="en-US" altLang="zh-CN" dirty="0"/>
              <a:t>【</a:t>
            </a:r>
            <a:r>
              <a:rPr kumimoji="1" lang="zh-CN" altLang="en-US" dirty="0"/>
              <a:t>必须</a:t>
            </a:r>
            <a:r>
              <a:rPr kumimoji="1" lang="en-US" altLang="zh-CN" dirty="0"/>
              <a:t>】</a:t>
            </a:r>
            <a:r>
              <a:rPr kumimoji="1" lang="zh-CN" altLang="en-US" dirty="0"/>
              <a:t>是自己画的，严禁直接复用别人的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zh-CN" altLang="en-US" dirty="0"/>
              <a:t>不要出现一两行占一页、一两词占一行的情况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zh-CN" altLang="en-US" dirty="0"/>
              <a:t>尽量不要用“很大、很多、显著”等主观评价词，而应该直接量化写出：到底有多大？**</a:t>
            </a:r>
            <a:r>
              <a:rPr kumimoji="1" lang="en-US" altLang="zh-CN" dirty="0"/>
              <a:t>G</a:t>
            </a:r>
            <a:r>
              <a:rPr kumimoji="1" lang="zh-CN" altLang="en-US" dirty="0"/>
              <a:t>还是**</a:t>
            </a:r>
            <a:r>
              <a:rPr kumimoji="1" lang="en-US" altLang="zh-CN" dirty="0"/>
              <a:t>T</a:t>
            </a:r>
            <a:r>
              <a:rPr kumimoji="1" lang="zh-CN" altLang="en-US" dirty="0"/>
              <a:t>？到底是多显著？</a:t>
            </a:r>
            <a:r>
              <a:rPr kumimoji="1" lang="en-US" altLang="zh-CN" dirty="0"/>
              <a:t>30%</a:t>
            </a:r>
            <a:r>
              <a:rPr kumimoji="1" lang="zh-CN" altLang="en-US" dirty="0"/>
              <a:t>还是</a:t>
            </a:r>
            <a:r>
              <a:rPr kumimoji="1" lang="en-US" altLang="zh-CN" dirty="0"/>
              <a:t>200%</a:t>
            </a:r>
            <a:r>
              <a:rPr kumimoji="1" lang="zh-CN" altLang="en-US" dirty="0"/>
              <a:t>？当你摆出具体数据时，别人自然知道是“很大很显著”了，不用你自己说。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zh-CN" altLang="en-US" dirty="0"/>
              <a:t>除特殊要求外，正文两端对齐</a:t>
            </a:r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16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3335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Writing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32449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kumimoji="1" lang="en-US" altLang="zh-CN" dirty="0"/>
          </a:p>
          <a:p>
            <a:pPr marL="914400" lvl="1" indent="-457200">
              <a:buFont typeface="+mj-lt"/>
              <a:buAutoNum type="arabicPeriod" startAt="6"/>
            </a:pPr>
            <a:r>
              <a:rPr kumimoji="1" lang="zh-CN" altLang="en-US" dirty="0"/>
              <a:t>图表甚至图例及横纵坐标的字号，与所在的 </a:t>
            </a:r>
            <a:r>
              <a:rPr kumimoji="1" lang="en-US" altLang="zh-CN" dirty="0"/>
              <a:t>pdf </a:t>
            </a:r>
            <a:r>
              <a:rPr kumimoji="1" lang="zh-CN" altLang="en-US" dirty="0"/>
              <a:t>正文字号，保持一样大小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 startAt="6"/>
            </a:pPr>
            <a:r>
              <a:rPr kumimoji="1" lang="zh-CN" altLang="en-US" dirty="0"/>
              <a:t>绘图中出现多条线，要保证每条线在颜色、线型上各不相同，即使打印成黑白纸质，一样能区分出</a:t>
            </a:r>
            <a:endParaRPr kumimoji="1" lang="en-US" altLang="zh-CN" dirty="0"/>
          </a:p>
          <a:p>
            <a:pPr marL="914400" lvl="1" indent="-457200">
              <a:buFont typeface="+mj-lt"/>
              <a:buAutoNum type="arabicPeriod" startAt="6"/>
            </a:pPr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17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3230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present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18</a:t>
            </a:fld>
            <a:endParaRPr lang="zh-CN" altLang="zh-CN" dirty="0"/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26A3C4BF-FB19-40FA-8A42-FD6A5C41C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21476" cy="4713387"/>
          </a:xfrm>
        </p:spPr>
        <p:txBody>
          <a:bodyPr/>
          <a:lstStyle/>
          <a:p>
            <a:r>
              <a:rPr lang="en-US" altLang="zh-CN" dirty="0"/>
              <a:t>Read this attachment carefully (double click, it’s a pdf)</a:t>
            </a:r>
            <a:endParaRPr lang="zh-CN" altLang="en-US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18302C0-2686-4246-A6E0-BA6FF89A1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17551"/>
              </p:ext>
            </p:extLst>
          </p:nvPr>
        </p:nvGraphicFramePr>
        <p:xfrm>
          <a:off x="2221062" y="2204864"/>
          <a:ext cx="4701875" cy="363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4" imgW="7543647" imgH="5829300" progId="Acrobat.Document.DC">
                  <p:embed/>
                </p:oleObj>
              </mc:Choice>
              <mc:Fallback>
                <p:oleObj name="Acrobat Document" r:id="rId4" imgW="7543647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1062" y="2204864"/>
                        <a:ext cx="4701875" cy="363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03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report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kumimoji="1" lang="zh-CN" altLang="en-US" dirty="0"/>
              <a:t>时间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每周日邮件提交：</a:t>
            </a:r>
            <a:r>
              <a:rPr kumimoji="1" lang="en-US" altLang="zh-CN" dirty="0"/>
              <a:t>yczhang@bupt.edu.cn</a:t>
            </a:r>
          </a:p>
          <a:p>
            <a:r>
              <a:rPr kumimoji="1" lang="zh-CN" altLang="en-US" dirty="0"/>
              <a:t>格式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命名规则：</a:t>
            </a:r>
            <a:r>
              <a:rPr kumimoji="1" lang="en-US" altLang="zh-CN" dirty="0"/>
              <a:t>YYYYMMDD</a:t>
            </a:r>
            <a:r>
              <a:rPr kumimoji="1" lang="zh-CN" altLang="en-US" dirty="0"/>
              <a:t>姓名</a:t>
            </a:r>
            <a:r>
              <a:rPr kumimoji="1" lang="en-US" altLang="zh-CN" dirty="0"/>
              <a:t>.docx</a:t>
            </a:r>
          </a:p>
          <a:p>
            <a:pPr lvl="1"/>
            <a:r>
              <a:rPr kumimoji="1" lang="zh-CN" altLang="en-US" dirty="0"/>
              <a:t>参考模板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</a:t>
            </a:fld>
            <a:endParaRPr lang="zh-CN" altLang="zh-CN" dirty="0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B7389B3-8024-45C9-8BAF-AF55010F5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04774"/>
              </p:ext>
            </p:extLst>
          </p:nvPr>
        </p:nvGraphicFramePr>
        <p:xfrm>
          <a:off x="2555776" y="3356992"/>
          <a:ext cx="1511106" cy="130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showAsIcon="1" r:id="rId4" imgW="914400" imgH="792360" progId="Word.Document.8">
                  <p:embed/>
                </p:oleObj>
              </mc:Choice>
              <mc:Fallback>
                <p:oleObj name="Document" showAsIcon="1" r:id="rId4" imgW="914400" imgH="7923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3356992"/>
                        <a:ext cx="1511106" cy="130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64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568952" cy="1143000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work together to achieve your 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 &amp; fruitful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career!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19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7355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521476" cy="4713387"/>
          </a:xfrm>
        </p:spPr>
        <p:txBody>
          <a:bodyPr/>
          <a:lstStyle/>
          <a:p>
            <a:r>
              <a:rPr kumimoji="1" lang="zh-CN" altLang="en-US" dirty="0"/>
              <a:t>时间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By default</a:t>
            </a:r>
            <a:r>
              <a:rPr kumimoji="1" lang="zh-CN" altLang="en-US" dirty="0"/>
              <a:t>：每周一晚上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每学期依据大家课表重新协商</a:t>
            </a:r>
            <a:endParaRPr kumimoji="1" lang="en-US" altLang="zh-CN" dirty="0"/>
          </a:p>
          <a:p>
            <a:r>
              <a:rPr kumimoji="1" lang="zh-CN" altLang="en-US" dirty="0"/>
              <a:t>内容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每周一位同学进行精读论文分享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每学期初确定论文分享顺序及题目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每位同学在小组云盘上创建自己名字文件夹并维护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腾讯微云：</a:t>
            </a:r>
            <a:r>
              <a:rPr kumimoji="1" lang="en-US" altLang="zh-CN" dirty="0"/>
              <a:t>https://share.weiyun.com/KVFU1wxf-g</a:t>
            </a:r>
          </a:p>
          <a:p>
            <a:pPr lvl="1"/>
            <a:r>
              <a:rPr kumimoji="1" lang="zh-CN" altLang="en-US" dirty="0"/>
              <a:t>分享人至少提前两天将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、</a:t>
            </a:r>
            <a:r>
              <a:rPr kumimoji="1" lang="en-US" altLang="zh-CN" dirty="0"/>
              <a:t>slides</a:t>
            </a:r>
            <a:r>
              <a:rPr kumimoji="1" lang="zh-CN" altLang="en-US" dirty="0"/>
              <a:t>上传至秀米网 </a:t>
            </a:r>
            <a:r>
              <a:rPr kumimoji="1" lang="en-US" altLang="zh-CN" dirty="0">
                <a:hlinkClick r:id="rId3"/>
              </a:rPr>
              <a:t>https://xiumi.us/studio/v5#/paper/for/485697196/cube/0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/>
              <a:t>    </a:t>
            </a:r>
            <a:r>
              <a:rPr kumimoji="1" lang="zh-CN" altLang="en-US" dirty="0"/>
              <a:t>账号：</a:t>
            </a:r>
            <a:r>
              <a:rPr kumimoji="1" lang="en-US" altLang="zh-CN" dirty="0"/>
              <a:t>yczhang@bupt.edu.cn</a:t>
            </a:r>
            <a:r>
              <a:rPr kumimoji="1" lang="zh-CN" altLang="en-US" dirty="0"/>
              <a:t>，密码：</a:t>
            </a:r>
            <a:r>
              <a:rPr kumimoji="1" lang="en-US" altLang="zh-CN" dirty="0"/>
              <a:t>dance2023</a:t>
            </a:r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  <a:p>
            <a:endParaRPr kumimoji="1" lang="en-US" altLang="zh-CN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2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948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Papers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/>
          <a:lstStyle/>
          <a:p>
            <a:r>
              <a:rPr kumimoji="1" lang="zh-CN" altLang="en-US" dirty="0"/>
              <a:t>博士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CCF A</a:t>
            </a:r>
            <a:r>
              <a:rPr kumimoji="1" lang="zh-CN" altLang="en-US" dirty="0"/>
              <a:t>类会议期刊、中科院一区期刊，至少一篇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指导师弟师妹文章 </a:t>
            </a:r>
            <a:r>
              <a:rPr kumimoji="1" lang="en-US" altLang="zh-CN" dirty="0"/>
              <a:t>1~2 </a:t>
            </a:r>
            <a:r>
              <a:rPr kumimoji="1" lang="zh-CN" altLang="en-US" dirty="0"/>
              <a:t>篇</a:t>
            </a:r>
            <a:endParaRPr kumimoji="1" lang="en-US" altLang="zh-CN" dirty="0"/>
          </a:p>
          <a:p>
            <a:r>
              <a:rPr kumimoji="1" lang="zh-CN" altLang="en-US" dirty="0"/>
              <a:t>硕士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CCF B/C</a:t>
            </a:r>
            <a:r>
              <a:rPr kumimoji="1" lang="zh-CN" altLang="en-US" dirty="0"/>
              <a:t>类会议期刊、中科院二区期刊，至少一篇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辅助师兄师姐文章 </a:t>
            </a:r>
            <a:r>
              <a:rPr kumimoji="1" lang="en-US" altLang="zh-CN" dirty="0"/>
              <a:t>1~2 </a:t>
            </a:r>
            <a:r>
              <a:rPr kumimoji="1" lang="zh-CN" altLang="en-US" dirty="0"/>
              <a:t>篇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组内资源和我的修改精力主要向</a:t>
            </a:r>
            <a:r>
              <a:rPr kumimoji="1" lang="en-US" altLang="zh-CN" dirty="0"/>
              <a:t>A</a:t>
            </a:r>
            <a:r>
              <a:rPr kumimoji="1" lang="zh-CN" altLang="en-US" dirty="0"/>
              <a:t>类投稿文章倾斜</a:t>
            </a:r>
            <a:endParaRPr kumimoji="1" lang="en-US" altLang="zh-CN" dirty="0"/>
          </a:p>
          <a:p>
            <a:r>
              <a:rPr kumimoji="1" lang="zh-CN" altLang="en-US" dirty="0"/>
              <a:t>论文 </a:t>
            </a:r>
            <a:r>
              <a:rPr kumimoji="1" lang="en-US" altLang="zh-CN" dirty="0"/>
              <a:t>deadline </a:t>
            </a:r>
            <a:r>
              <a:rPr kumimoji="1" lang="zh-CN" altLang="en-US" dirty="0"/>
              <a:t>前至少</a:t>
            </a:r>
            <a:r>
              <a:rPr kumimoji="1" lang="zh-CN" altLang="en-US" b="1" dirty="0">
                <a:solidFill>
                  <a:srgbClr val="C00000"/>
                </a:solidFill>
              </a:rPr>
              <a:t>一周</a:t>
            </a:r>
            <a:r>
              <a:rPr kumimoji="1" lang="zh-CN" altLang="en-US" dirty="0"/>
              <a:t>完稿发给我看，方可提交</a:t>
            </a:r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3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040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Personality (important)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32449"/>
          </a:xfrm>
        </p:spPr>
        <p:txBody>
          <a:bodyPr/>
          <a:lstStyle/>
          <a:p>
            <a:r>
              <a:rPr kumimoji="1" lang="zh-CN" altLang="en-US" dirty="0"/>
              <a:t>主动性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杜绝凡事都等被动安排，做事要有主观能动性</a:t>
            </a:r>
            <a:endParaRPr kumimoji="1" lang="en-US" altLang="zh-CN" dirty="0"/>
          </a:p>
          <a:p>
            <a:r>
              <a:rPr kumimoji="1" lang="zh-CN" altLang="en-US" dirty="0"/>
              <a:t>创新性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避免被教条束缚，鼓励提出新颖思路和方法</a:t>
            </a:r>
            <a:endParaRPr kumimoji="1" lang="en-US" altLang="zh-CN" dirty="0"/>
          </a:p>
          <a:p>
            <a:r>
              <a:rPr kumimoji="1" lang="zh-CN" altLang="en-US" dirty="0"/>
              <a:t>常沟通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想法与情绪不要压在心底，多与老师同学交流</a:t>
            </a:r>
            <a:endParaRPr kumimoji="1" lang="en-US" altLang="zh-CN" dirty="0"/>
          </a:p>
          <a:p>
            <a:r>
              <a:rPr kumimoji="1" lang="zh-CN" altLang="en-US" dirty="0"/>
              <a:t>认真负责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对待研究内容要严谨，对待项目工作要负责</a:t>
            </a:r>
            <a:endParaRPr kumimoji="1" lang="en-US" altLang="zh-CN" dirty="0"/>
          </a:p>
          <a:p>
            <a:r>
              <a:rPr kumimoji="1" lang="zh-CN" altLang="en-US" dirty="0"/>
              <a:t>格局与思维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Do something bigger than yourself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4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1894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Personality (important)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32449"/>
          </a:xfrm>
        </p:spPr>
        <p:txBody>
          <a:bodyPr/>
          <a:lstStyle/>
          <a:p>
            <a:r>
              <a:rPr kumimoji="1" lang="zh-CN" altLang="en-US" dirty="0"/>
              <a:t>敢于提问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听讲座，必须积极提问互动，不能做“小透明”</a:t>
            </a:r>
            <a:endParaRPr kumimoji="1" lang="en-US" altLang="zh-CN" dirty="0"/>
          </a:p>
          <a:p>
            <a:r>
              <a:rPr kumimoji="1" lang="zh-CN" altLang="en-US" dirty="0"/>
              <a:t>提升英语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要常练常写，六级必须要过</a:t>
            </a:r>
            <a:endParaRPr kumimoji="1" lang="en-US" altLang="zh-CN" dirty="0"/>
          </a:p>
          <a:p>
            <a:r>
              <a:rPr kumimoji="1" lang="zh-CN" altLang="en-US" dirty="0"/>
              <a:t>反馈机制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完成任务要及时反馈并汇报，不要默认别人知道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0000FF"/>
                </a:solidFill>
              </a:rPr>
              <a:t>学写邮件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zh-CN" altLang="en-US" dirty="0">
                <a:solidFill>
                  <a:srgbClr val="0000FF"/>
                </a:solidFill>
              </a:rPr>
              <a:t>要有称呼、主体、落款，不要发空白邮件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5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397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search papers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6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/>
          <a:lstStyle/>
          <a:p>
            <a:r>
              <a:rPr lang="zh-CN" altLang="en-US" dirty="0"/>
              <a:t>查好最新版 </a:t>
            </a:r>
            <a:r>
              <a:rPr lang="en-US" altLang="zh-CN" dirty="0"/>
              <a:t>CCF </a:t>
            </a:r>
            <a:r>
              <a:rPr lang="zh-CN" altLang="en-US" dirty="0"/>
              <a:t>推荐列表中的会议、期刊</a:t>
            </a:r>
            <a:endParaRPr lang="en-US" altLang="zh-CN" dirty="0"/>
          </a:p>
          <a:p>
            <a:pPr lvl="1"/>
            <a:r>
              <a:rPr lang="zh-CN" altLang="en-US" dirty="0"/>
              <a:t>右侧 </a:t>
            </a:r>
            <a:r>
              <a:rPr lang="en-US" altLang="zh-CN" dirty="0"/>
              <a:t>pdf </a:t>
            </a:r>
            <a:r>
              <a:rPr lang="zh-CN" altLang="en-US" dirty="0"/>
              <a:t>是 </a:t>
            </a:r>
            <a:r>
              <a:rPr lang="en-US" altLang="zh-CN" dirty="0"/>
              <a:t>2019 </a:t>
            </a:r>
            <a:r>
              <a:rPr lang="zh-CN" altLang="en-US" dirty="0"/>
              <a:t>年版</a:t>
            </a:r>
            <a:endParaRPr lang="en-US" altLang="zh-CN" dirty="0"/>
          </a:p>
          <a:p>
            <a:r>
              <a:rPr lang="zh-CN" altLang="en-US" dirty="0"/>
              <a:t>会议文章：定位官网，</a:t>
            </a:r>
            <a:r>
              <a:rPr lang="en-US" altLang="zh-CN" dirty="0"/>
              <a:t>program</a:t>
            </a:r>
            <a:r>
              <a:rPr lang="zh-CN" altLang="en-US" dirty="0"/>
              <a:t>中有</a:t>
            </a:r>
            <a:r>
              <a:rPr lang="en-US" altLang="zh-CN" dirty="0"/>
              <a:t>PPT</a:t>
            </a:r>
            <a:r>
              <a:rPr lang="zh-CN" altLang="en-US" dirty="0"/>
              <a:t>、</a:t>
            </a:r>
            <a:r>
              <a:rPr lang="en-US" altLang="zh-CN" dirty="0"/>
              <a:t>video</a:t>
            </a:r>
          </a:p>
          <a:p>
            <a:pPr lvl="1"/>
            <a:r>
              <a:rPr lang="zh-CN" altLang="en-US" dirty="0"/>
              <a:t>如</a:t>
            </a:r>
            <a:r>
              <a:rPr lang="en-US" altLang="zh-CN" dirty="0"/>
              <a:t>sigcomm’23: https://conferences.sigcomm.org/sigcomm/2023/program.html</a:t>
            </a:r>
          </a:p>
          <a:p>
            <a:r>
              <a:rPr lang="zh-CN" altLang="en-US" dirty="0"/>
              <a:t>关注相关方向课题组</a:t>
            </a:r>
            <a:r>
              <a:rPr lang="en-US" altLang="zh-CN" dirty="0"/>
              <a:t>/</a:t>
            </a:r>
            <a:r>
              <a:rPr lang="zh-CN" altLang="en-US" dirty="0"/>
              <a:t>作者主页</a:t>
            </a:r>
            <a:endParaRPr lang="en-US" altLang="zh-CN" dirty="0"/>
          </a:p>
          <a:p>
            <a:r>
              <a:rPr lang="en-US" altLang="zh-CN" dirty="0"/>
              <a:t>Google Scholar </a:t>
            </a:r>
            <a:r>
              <a:rPr lang="zh-CN" altLang="en-US" dirty="0"/>
              <a:t>上选近几年，重点关注</a:t>
            </a:r>
            <a:r>
              <a:rPr lang="en-US" altLang="zh-CN" dirty="0"/>
              <a:t>CCF A</a:t>
            </a:r>
            <a:r>
              <a:rPr lang="zh-CN" altLang="en-US" dirty="0"/>
              <a:t>类和引用量高的文章</a:t>
            </a:r>
            <a:endParaRPr lang="en-US" altLang="zh-CN" dirty="0"/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20BA786-899C-49FC-8FD2-1C97E34CC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9441"/>
              </p:ext>
            </p:extLst>
          </p:nvPr>
        </p:nvGraphicFramePr>
        <p:xfrm>
          <a:off x="7438774" y="1606799"/>
          <a:ext cx="1279974" cy="9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4" imgW="8019808" imgH="5667341" progId="Acrobat.Document.DC">
                  <p:embed/>
                </p:oleObj>
              </mc:Choice>
              <mc:Fallback>
                <p:oleObj name="Acrobat Document" r:id="rId4" imgW="8019808" imgH="566734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8774" y="1606799"/>
                        <a:ext cx="1279974" cy="9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38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read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7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21476" cy="4713387"/>
          </a:xfrm>
        </p:spPr>
        <p:txBody>
          <a:bodyPr/>
          <a:lstStyle/>
          <a:p>
            <a:r>
              <a:rPr lang="en-US" altLang="zh-CN" dirty="0"/>
              <a:t>Read this attachment carefully (double click, it’s a pdf)</a:t>
            </a:r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1FDEAE3-417A-4232-B07B-A3B4EB483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2062163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4" imgW="5829224" imgH="7543800" progId="Acrobat.Document.DC">
                  <p:embed/>
                </p:oleObj>
              </mc:Choice>
              <mc:Fallback>
                <p:oleObj name="Acrobat Document" r:id="rId4" imgW="5829224" imgH="7543800" progId="Acrobat.Document.DC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81FDEAE3-417A-4232-B07B-A3B4EB483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2062163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38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rgbClr val="C00000"/>
                </a:solidFill>
              </a:rPr>
              <a:t>How to write a paper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013EB-A276-2247-A0B5-A8EE2A39C24D}" type="datetime1">
              <a:rPr lang="zh-CN" altLang="en-US" smtClean="0"/>
              <a:t>2023/10/30</a:t>
            </a:fld>
            <a:endParaRPr lang="zh-CN" alt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6E8E-0D7F-3147-98DC-0B71151CC998}" type="slidenum">
              <a:rPr lang="zh-CN" altLang="zh-CN" smtClean="0"/>
              <a:pPr>
                <a:defRPr/>
              </a:pPr>
              <a:t>8</a:t>
            </a:fld>
            <a:endParaRPr lang="zh-CN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385E-BBBC-4A6D-8479-5F97E1D2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21476" cy="4713387"/>
          </a:xfrm>
        </p:spPr>
        <p:txBody>
          <a:bodyPr/>
          <a:lstStyle/>
          <a:p>
            <a:r>
              <a:rPr lang="zh-CN" altLang="en-US" dirty="0"/>
              <a:t>一句话：</a:t>
            </a:r>
            <a:endParaRPr lang="en-US" altLang="zh-CN" dirty="0"/>
          </a:p>
          <a:p>
            <a:pPr lvl="1"/>
            <a:r>
              <a:rPr lang="zh-CN" altLang="en-US" dirty="0"/>
              <a:t>你的这个工作做了一件什么事</a:t>
            </a:r>
            <a:endParaRPr lang="en-US" altLang="zh-CN" dirty="0"/>
          </a:p>
          <a:p>
            <a:r>
              <a:rPr lang="zh-CN" altLang="en-US" dirty="0"/>
              <a:t>三句话：梳理清楚文章的核心点</a:t>
            </a:r>
            <a:endParaRPr lang="en-US" altLang="zh-CN" dirty="0"/>
          </a:p>
          <a:p>
            <a:pPr lvl="1"/>
            <a:r>
              <a:rPr lang="zh-CN" altLang="en-US" dirty="0"/>
              <a:t>什么场景下面临一个什么重要问题</a:t>
            </a:r>
            <a:endParaRPr lang="en-US" altLang="zh-CN" dirty="0"/>
          </a:p>
          <a:p>
            <a:pPr lvl="1"/>
            <a:r>
              <a:rPr lang="zh-CN" altLang="en-US" dirty="0"/>
              <a:t>其他人解决这个问题为什么没解决好</a:t>
            </a:r>
            <a:endParaRPr lang="en-US" altLang="zh-CN" dirty="0"/>
          </a:p>
          <a:p>
            <a:pPr lvl="1"/>
            <a:r>
              <a:rPr lang="zh-CN" altLang="en-US" dirty="0"/>
              <a:t>你设计了什么能够解决这个问题</a:t>
            </a:r>
            <a:endParaRPr lang="en-US" altLang="zh-CN" dirty="0"/>
          </a:p>
          <a:p>
            <a:r>
              <a:rPr lang="zh-CN" altLang="en-US" dirty="0"/>
              <a:t>想好文章的章节安排，写提纲</a:t>
            </a:r>
            <a:endParaRPr lang="en-US" altLang="zh-CN" dirty="0"/>
          </a:p>
          <a:p>
            <a:pPr lvl="1"/>
            <a:r>
              <a:rPr lang="zh-CN" altLang="en-US" dirty="0"/>
              <a:t>需要细化到二级标题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8976003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3749</TotalTime>
  <Pages>0</Pages>
  <Words>1717</Words>
  <Characters>0</Characters>
  <Application>Microsoft Office PowerPoint</Application>
  <DocSecurity>0</DocSecurity>
  <PresentationFormat>全屏显示(4:3)</PresentationFormat>
  <Lines>0</Lines>
  <Paragraphs>190</Paragraphs>
  <Slides>20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默认设计模板</vt:lpstr>
      <vt:lpstr>Document</vt:lpstr>
      <vt:lpstr>Acrobat Document</vt:lpstr>
      <vt:lpstr>Rules in DANCE Group</vt:lpstr>
      <vt:lpstr>Weekly report</vt:lpstr>
      <vt:lpstr>Group meeting</vt:lpstr>
      <vt:lpstr>Papers</vt:lpstr>
      <vt:lpstr>Personality (important)</vt:lpstr>
      <vt:lpstr>Personality (important)</vt:lpstr>
      <vt:lpstr>How to search papers</vt:lpstr>
      <vt:lpstr>How to read a paper</vt:lpstr>
      <vt:lpstr>How to write a paper</vt:lpstr>
      <vt:lpstr>How to write a paper</vt:lpstr>
      <vt:lpstr>How to write a paper</vt:lpstr>
      <vt:lpstr>How to write a paper</vt:lpstr>
      <vt:lpstr>How to write a paper</vt:lpstr>
      <vt:lpstr>How to write a paper</vt:lpstr>
      <vt:lpstr>How to write a paper</vt:lpstr>
      <vt:lpstr>How to write a paper</vt:lpstr>
      <vt:lpstr>Writing</vt:lpstr>
      <vt:lpstr>Writing</vt:lpstr>
      <vt:lpstr>How to present a paper</vt:lpstr>
      <vt:lpstr>Let’s work together to achieve your wonderful &amp; fruitful graduate career!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信息物理系统中的 网络资源管理与调控</dc:title>
  <dc:subject/>
  <dc:creator>Administrator</dc:creator>
  <cp:keywords/>
  <dc:description/>
  <cp:lastModifiedBy>yczhang</cp:lastModifiedBy>
  <cp:revision>282</cp:revision>
  <dcterms:created xsi:type="dcterms:W3CDTF">2012-06-06T01:30:27Z</dcterms:created>
  <dcterms:modified xsi:type="dcterms:W3CDTF">2023-10-30T10:00:31Z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